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9144000" cy="5715000" type="screen16x10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464" y="-9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4592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010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227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335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2747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177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39301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0016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748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01576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1597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05DBF-5DF7-EE4C-BDED-C5BDF45360D7}" type="datetimeFigureOut">
              <a:rPr kumimoji="1" lang="zh-CN" altLang="en-US" smtClean="0"/>
              <a:t>15-6-1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9EE5B-88FC-9045-B3E5-7077AB7C9C8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8407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206" y="3331534"/>
            <a:ext cx="610287" cy="5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229" y="5390887"/>
            <a:ext cx="971550" cy="28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Line 46"/>
          <p:cNvSpPr>
            <a:spLocks noChangeShapeType="1"/>
          </p:cNvSpPr>
          <p:nvPr/>
        </p:nvSpPr>
        <p:spPr bwMode="auto">
          <a:xfrm>
            <a:off x="282180" y="5318125"/>
            <a:ext cx="865465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4" name="日期占位符 16"/>
          <p:cNvSpPr>
            <a:spLocks noChangeArrowheads="1"/>
          </p:cNvSpPr>
          <p:nvPr/>
        </p:nvSpPr>
        <p:spPr bwMode="auto">
          <a:xfrm>
            <a:off x="233364" y="5437188"/>
            <a:ext cx="2664619" cy="22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zh-CN" altLang="en-US" sz="1600" b="1" i="1">
                <a:solidFill>
                  <a:srgbClr val="FF0000"/>
                </a:solidFill>
                <a:latin typeface="Calibri" charset="0"/>
                <a:ea typeface="MS PGothic" charset="0"/>
                <a:cs typeface="MS PGothic" charset="0"/>
                <a:sym typeface="Calibri" charset="0"/>
              </a:rPr>
              <a:t>Rockchip Confidential Proprietary</a:t>
            </a:r>
            <a:endParaRPr lang="zh-CN" altLang="en-US"/>
          </a:p>
        </p:txBody>
      </p:sp>
      <p:sp>
        <p:nvSpPr>
          <p:cNvPr id="5128" name="Title 1"/>
          <p:cNvSpPr>
            <a:spLocks noGrp="1" noChangeArrowheads="1"/>
          </p:cNvSpPr>
          <p:nvPr/>
        </p:nvSpPr>
        <p:spPr bwMode="auto">
          <a:xfrm>
            <a:off x="1385888" y="396876"/>
            <a:ext cx="61722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600" b="1" dirty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Comparison</a:t>
            </a:r>
            <a:r>
              <a:rPr lang="zh-CN" altLang="en-US" sz="2600" b="1" dirty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 </a:t>
            </a:r>
            <a:r>
              <a:rPr lang="en-US" altLang="zh-CN" sz="2600" b="1" dirty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(WiFi Competitors)</a:t>
            </a:r>
          </a:p>
        </p:txBody>
      </p:sp>
      <p:graphicFrame>
        <p:nvGraphicFramePr>
          <p:cNvPr id="7176" name="Group 8"/>
          <p:cNvGraphicFramePr>
            <a:graphicFrameLocks noGrp="1"/>
          </p:cNvGraphicFramePr>
          <p:nvPr/>
        </p:nvGraphicFramePr>
        <p:xfrm>
          <a:off x="251224" y="1776678"/>
          <a:ext cx="6141245" cy="1727080"/>
        </p:xfrm>
        <a:graphic>
          <a:graphicData uri="http://schemas.openxmlformats.org/drawingml/2006/table">
            <a:tbl>
              <a:tblPr/>
              <a:tblGrid>
                <a:gridCol w="1566109"/>
                <a:gridCol w="985400"/>
                <a:gridCol w="852488"/>
                <a:gridCol w="863204"/>
                <a:gridCol w="904875"/>
                <a:gridCol w="969169"/>
              </a:tblGrid>
              <a:tr h="685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BRCM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4325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QCOM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QCA4004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CC3200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Gainspan GS1011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Rockchip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RKi6000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2793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3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3.3V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3.3V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3.6V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3.3V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3.3V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4825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Sensitivity@</a:t>
                      </a:r>
                      <a:r>
                        <a:rPr kumimoji="0" lang="en-US" altLang="zh-CN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1Mbps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-94dBm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-95dBm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-95</a:t>
                      </a:r>
                      <a:r>
                        <a:rPr kumimoji="0" lang="zh-CN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.7</a:t>
                      </a:r>
                      <a:r>
                        <a:rPr kumimoji="0" lang="en-US" altLang="zh-CN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dBm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-92dBm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zh-CN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-94.7dBm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</a:tr>
              <a:tr h="2793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Rx Power</a:t>
                      </a: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90mA 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64mA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59mA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140mA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20mA</a:t>
                      </a:r>
                      <a:r>
                        <a:rPr kumimoji="0" lang="en-US" altLang="zh-CN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0"/>
                          <a:cs typeface="Arial"/>
                          <a:sym typeface="Times New Roman" charset="0"/>
                        </a:rPr>
                        <a:t> 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/>
                        <a:ea typeface="宋体" charset="0"/>
                        <a:cs typeface="Arial"/>
                        <a:sym typeface="Times New Roman" charset="0"/>
                      </a:endParaRPr>
                    </a:p>
                  </a:txBody>
                  <a:tcPr marL="68580" marR="68580" marT="38085" marB="3808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15403" name="矩形 1"/>
          <p:cNvSpPr>
            <a:spLocks noChangeArrowheads="1"/>
          </p:cNvSpPr>
          <p:nvPr/>
        </p:nvSpPr>
        <p:spPr bwMode="auto">
          <a:xfrm>
            <a:off x="5328048" y="1717146"/>
            <a:ext cx="1188244" cy="1919671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04" name="矩形 4"/>
          <p:cNvSpPr>
            <a:spLocks noChangeArrowheads="1"/>
          </p:cNvSpPr>
          <p:nvPr/>
        </p:nvSpPr>
        <p:spPr bwMode="auto">
          <a:xfrm>
            <a:off x="5046567" y="3877470"/>
            <a:ext cx="20167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8000"/>
                </a:solidFill>
                <a:sym typeface="Arial" charset="0"/>
              </a:rPr>
              <a:t>The Best Choice</a:t>
            </a:r>
          </a:p>
          <a:p>
            <a:r>
              <a:rPr lang="en-US" altLang="zh-CN" b="1" dirty="0">
                <a:solidFill>
                  <a:srgbClr val="008000"/>
                </a:solidFill>
                <a:sym typeface="Arial" charset="0"/>
              </a:rPr>
              <a:t>Lowest Power WiFi </a:t>
            </a:r>
            <a:endParaRPr lang="zh-CN" altLang="en-US" dirty="0">
              <a:solidFill>
                <a:srgbClr val="008000"/>
              </a:solidFill>
            </a:endParaRPr>
          </a:p>
        </p:txBody>
      </p:sp>
      <p:cxnSp>
        <p:nvCxnSpPr>
          <p:cNvPr id="15405" name="直线箭头连接符 7"/>
          <p:cNvCxnSpPr>
            <a:cxnSpLocks noChangeShapeType="1"/>
          </p:cNvCxnSpPr>
          <p:nvPr/>
        </p:nvCxnSpPr>
        <p:spPr bwMode="auto">
          <a:xfrm>
            <a:off x="5995660" y="3503758"/>
            <a:ext cx="303938" cy="48767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40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342" y="2572987"/>
            <a:ext cx="995862" cy="2573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5921" y="1518358"/>
            <a:ext cx="1890615" cy="105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39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620" y="1715823"/>
            <a:ext cx="492919" cy="54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200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919412"/>
              </p:ext>
            </p:extLst>
          </p:nvPr>
        </p:nvGraphicFramePr>
        <p:xfrm>
          <a:off x="585545" y="756709"/>
          <a:ext cx="5469976" cy="4954803"/>
        </p:xfrm>
        <a:graphic>
          <a:graphicData uri="http://schemas.openxmlformats.org/drawingml/2006/table">
            <a:tbl>
              <a:tblPr/>
              <a:tblGrid>
                <a:gridCol w="1646753"/>
                <a:gridCol w="1020612"/>
                <a:gridCol w="887869"/>
                <a:gridCol w="901644"/>
                <a:gridCol w="1013098"/>
              </a:tblGrid>
              <a:tr h="4829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CSR</a:t>
                      </a:r>
                      <a:endParaRPr kumimoji="0" lang="zh-CN" altLang="en-US" sz="13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WLCSP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TI</a:t>
                      </a:r>
                      <a:endParaRPr kumimoji="0" lang="zh-CN" altLang="en-US" sz="13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CC2540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TI</a:t>
                      </a:r>
                      <a:endParaRPr kumimoji="0" lang="zh-CN" altLang="en-US" sz="13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CC2520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Rockchip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RKi6000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25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3.15V</a:t>
                      </a:r>
                      <a:endParaRPr kumimoji="0" lang="en-US" alt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3.0V</a:t>
                      </a:r>
                      <a:endParaRPr kumimoji="0" lang="en-US" alt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3.0V</a:t>
                      </a:r>
                      <a:endParaRPr kumimoji="0" lang="en-US" alt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3.3V</a:t>
                      </a:r>
                      <a:endParaRPr kumimoji="0" lang="en-US" alt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4829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Standard</a:t>
                      </a:r>
                      <a:endParaRPr kumimoji="0" lang="en-US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BT 2.1 +EDR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BT 4.0 (LE)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Zigbee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WiFi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802.11b</a:t>
                      </a:r>
                      <a:endParaRPr kumimoji="0" lang="en-US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</a:tr>
              <a:tr h="2791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Max Data Rate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3Mbps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1Mbps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250Kbps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11Mbps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</a:tr>
              <a:tr h="2791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Receive Power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18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Sensitivity@1Mbps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N/A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-99dBm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-98dBm</a:t>
                      </a: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  <a:sym typeface="Calibri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-95dBm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</a:tr>
              <a:tr h="563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Peak Rx Power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45mA 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141.75mW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  <a:sym typeface="Calibri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19.6mA 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58.8mW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  <a:sym typeface="Calibri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18.5mA 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55.5mW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  <a:sym typeface="Calibri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20mA</a:t>
                      </a:r>
                      <a:endParaRPr kumimoji="0" lang="en-US" alt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60mW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</a:tr>
              <a:tr h="4318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Rx Energy Efficiency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47.25 nJ/bit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58.8 nJ/bit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222 nJ/bit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6.0 nJ/bit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</a:tr>
              <a:tr h="3069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Transmit Power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18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Max Output Power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6dBm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-6dBm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0dBm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0dBm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</a:tr>
              <a:tr h="574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Peak Tx Power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45mA 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141.75mW</a:t>
                      </a:r>
                      <a:endParaRPr kumimoji="0" lang="en-US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24mA 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72mW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  <a:sym typeface="Calibri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25.8mA 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77.4mW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  <a:sym typeface="Calibri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20mA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60mW</a:t>
                      </a:r>
                      <a:endParaRPr kumimoji="0" lang="en-US" alt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charset="0"/>
                        <a:ea typeface="宋体" charset="0"/>
                        <a:cs typeface="Times New Roman" charset="0"/>
                        <a:sym typeface="Times New Roman" charset="0"/>
                      </a:endParaRP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</a:tr>
              <a:tr h="4318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Tx Energy Efficiency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47.25 nJ/bit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72 nJ/bit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310 nJ/bit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宋体" charset="0"/>
                          <a:cs typeface="Times New Roman" charset="0"/>
                          <a:sym typeface="Times New Roman" charset="0"/>
                        </a:rPr>
                        <a:t>6.0 nJ/bit</a:t>
                      </a:r>
                    </a:p>
                  </a:txBody>
                  <a:tcPr marL="68580" marR="68580" marT="38103" marB="38103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 noChangeArrowheads="1"/>
          </p:cNvSpPr>
          <p:nvPr/>
        </p:nvSpPr>
        <p:spPr bwMode="auto">
          <a:xfrm>
            <a:off x="1332310" y="277814"/>
            <a:ext cx="702202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600" b="1" dirty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Comparison</a:t>
            </a:r>
            <a:r>
              <a:rPr lang="zh-CN" altLang="en-US" sz="2600" b="1" dirty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 (</a:t>
            </a:r>
            <a:r>
              <a:rPr lang="en-US" altLang="zh-CN" sz="2600" b="1" dirty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Other Standard Competitors</a:t>
            </a:r>
            <a:r>
              <a:rPr lang="zh-CN" altLang="en-US" sz="2600" b="1" dirty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)</a:t>
            </a:r>
            <a:endParaRPr lang="en-US" altLang="zh-CN" sz="2600" b="1" dirty="0">
              <a:solidFill>
                <a:schemeClr val="tx2"/>
              </a:solidFill>
              <a:latin typeface="Arial"/>
              <a:cs typeface="Arial"/>
              <a:sym typeface="Arial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93620" y="2497668"/>
            <a:ext cx="285451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600" b="1" dirty="0">
                <a:solidFill>
                  <a:srgbClr val="008000"/>
                </a:solidFill>
                <a:sym typeface="Arial" charset="0"/>
              </a:rPr>
              <a:t>Rockchip RKi6000</a:t>
            </a:r>
          </a:p>
          <a:p>
            <a:pPr>
              <a:defRPr/>
            </a:pPr>
            <a:r>
              <a:rPr lang="en-US" altLang="zh-CN" sz="2600" b="1" dirty="0">
                <a:solidFill>
                  <a:srgbClr val="008000"/>
                </a:solidFill>
                <a:sym typeface="Arial" charset="0"/>
              </a:rPr>
              <a:t>Low Power WiFi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en-US" altLang="zh-CN" sz="2600" b="1" dirty="0">
                <a:solidFill>
                  <a:srgbClr val="008000"/>
                </a:solidFill>
                <a:sym typeface="Arial" charset="0"/>
              </a:rPr>
              <a:t>Same as BT LE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en-US" altLang="zh-CN" sz="2600" b="1" dirty="0">
                <a:solidFill>
                  <a:srgbClr val="008000"/>
                </a:solidFill>
                <a:sym typeface="Arial" charset="0"/>
              </a:rPr>
              <a:t>Lower than BT </a:t>
            </a:r>
            <a:endParaRPr lang="zh-CN" altLang="en-US" sz="2600" dirty="0">
              <a:solidFill>
                <a:srgbClr val="008000"/>
              </a:solidFill>
            </a:endParaRPr>
          </a:p>
        </p:txBody>
      </p:sp>
      <p:cxnSp>
        <p:nvCxnSpPr>
          <p:cNvPr id="16471" name="直线连接符 12"/>
          <p:cNvCxnSpPr>
            <a:cxnSpLocks noChangeShapeType="1"/>
          </p:cNvCxnSpPr>
          <p:nvPr/>
        </p:nvCxnSpPr>
        <p:spPr bwMode="auto">
          <a:xfrm>
            <a:off x="5229226" y="2256896"/>
            <a:ext cx="648891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72" name="直线连接符 13"/>
          <p:cNvCxnSpPr>
            <a:cxnSpLocks noChangeShapeType="1"/>
          </p:cNvCxnSpPr>
          <p:nvPr/>
        </p:nvCxnSpPr>
        <p:spPr bwMode="auto">
          <a:xfrm>
            <a:off x="3446860" y="2256896"/>
            <a:ext cx="64889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473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620" y="4704051"/>
            <a:ext cx="492919" cy="54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42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" y="2377282"/>
            <a:ext cx="2214563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Title 1"/>
          <p:cNvSpPr>
            <a:spLocks noGrp="1" noChangeArrowheads="1"/>
          </p:cNvSpPr>
          <p:nvPr/>
        </p:nvSpPr>
        <p:spPr bwMode="auto">
          <a:xfrm>
            <a:off x="1385888" y="396875"/>
            <a:ext cx="6172200" cy="379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1323" tIns="35662" rIns="71323" bIns="35662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RKi6000 Energy </a:t>
            </a:r>
            <a:r>
              <a:rPr lang="en-US" altLang="zh-CN" sz="2000" b="1" dirty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Saving </a:t>
            </a:r>
            <a:r>
              <a:rPr lang="zh-CN" altLang="zh-CN" sz="2000" b="1" dirty="0" smtClean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 </a:t>
            </a:r>
            <a:r>
              <a:rPr lang="en-US" altLang="zh-CN" sz="2000" b="1" dirty="0" smtClean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8</a:t>
            </a:r>
            <a:r>
              <a:rPr lang="en-US" altLang="zh-CN" sz="2000" b="1" dirty="0" smtClean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5</a:t>
            </a:r>
            <a:r>
              <a:rPr lang="en-US" altLang="zh-CN" sz="2000" b="1" dirty="0">
                <a:solidFill>
                  <a:schemeClr val="tx2"/>
                </a:solidFill>
                <a:latin typeface="Arial"/>
                <a:cs typeface="Arial"/>
                <a:sym typeface="Arial" charset="0"/>
              </a:rPr>
              <a:t>%</a:t>
            </a:r>
            <a:endParaRPr lang="en-US" altLang="zh-CN" sz="2000" b="1" dirty="0">
              <a:solidFill>
                <a:schemeClr val="tx2"/>
              </a:solidFill>
              <a:latin typeface="Arial"/>
              <a:cs typeface="Arial"/>
              <a:sym typeface="Arial" charset="0"/>
            </a:endParaRPr>
          </a:p>
        </p:txBody>
      </p:sp>
      <p:pic>
        <p:nvPicPr>
          <p:cNvPr id="15366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922" y="1837532"/>
            <a:ext cx="1303734" cy="3368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925242" y="1416845"/>
            <a:ext cx="4698206" cy="2821781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>
              <a:defRPr/>
            </a:pPr>
            <a:r>
              <a:rPr lang="en-US" altLang="zh-CN" sz="2200" b="1" dirty="0">
                <a:solidFill>
                  <a:srgbClr val="008000"/>
                </a:solidFill>
                <a:latin typeface="Arial"/>
                <a:cs typeface="Arial"/>
              </a:rPr>
              <a:t>Receive Power ONLY @20mA</a:t>
            </a:r>
          </a:p>
          <a:p>
            <a:pPr>
              <a:defRPr/>
            </a:pPr>
            <a:endParaRPr lang="en-US" altLang="zh-CN" sz="2200" b="1" dirty="0">
              <a:latin typeface="Arial"/>
              <a:cs typeface="Arial"/>
            </a:endParaRPr>
          </a:p>
          <a:p>
            <a:pPr>
              <a:defRPr/>
            </a:pPr>
            <a:r>
              <a:rPr lang="en-US" altLang="zh-CN" sz="2200" b="1" dirty="0">
                <a:latin typeface="Arial"/>
                <a:cs typeface="Arial"/>
              </a:rPr>
              <a:t>e.g. Run WiFi for IoT applications </a:t>
            </a:r>
          </a:p>
          <a:p>
            <a:pPr>
              <a:defRPr/>
            </a:pPr>
            <a:r>
              <a:rPr lang="en-US" altLang="zh-CN" sz="2200" b="1" dirty="0">
                <a:latin typeface="Arial"/>
                <a:cs typeface="Arial"/>
              </a:rPr>
              <a:t>Up to </a:t>
            </a:r>
            <a:r>
              <a:rPr lang="en-US" altLang="zh-CN" sz="3300" b="1" dirty="0">
                <a:solidFill>
                  <a:srgbClr val="008000"/>
                </a:solidFill>
                <a:latin typeface="Arial"/>
                <a:cs typeface="Arial"/>
              </a:rPr>
              <a:t>35</a:t>
            </a:r>
            <a:r>
              <a:rPr lang="en-US" altLang="zh-CN" sz="2200" b="1" dirty="0">
                <a:solidFill>
                  <a:srgbClr val="008000"/>
                </a:solidFill>
                <a:latin typeface="Arial"/>
                <a:cs typeface="Arial"/>
              </a:rPr>
              <a:t>years</a:t>
            </a:r>
            <a:r>
              <a:rPr lang="en-US" altLang="zh-CN" sz="2200" b="1" dirty="0">
                <a:latin typeface="Arial"/>
                <a:cs typeface="Arial"/>
              </a:rPr>
              <a:t> on AAA battery</a:t>
            </a:r>
          </a:p>
          <a:p>
            <a:pPr>
              <a:defRPr/>
            </a:pPr>
            <a:r>
              <a:rPr kumimoji="1" lang="en-US" altLang="zh-CN" sz="2200" b="1" dirty="0">
                <a:solidFill>
                  <a:srgbClr val="7F7F7F"/>
                </a:solidFill>
                <a:latin typeface="Arial"/>
                <a:cs typeface="Arial"/>
              </a:rPr>
              <a:t>VS. </a:t>
            </a:r>
            <a:r>
              <a:rPr kumimoji="1" lang="en-US" altLang="zh-CN" sz="2200" b="1" dirty="0" smtClean="0">
                <a:solidFill>
                  <a:srgbClr val="7F7F7F"/>
                </a:solidFill>
                <a:latin typeface="Arial"/>
                <a:cs typeface="Arial"/>
              </a:rPr>
              <a:t>Atmel up to </a:t>
            </a:r>
            <a:r>
              <a:rPr kumimoji="1" lang="en-US" altLang="zh-CN" sz="3300" b="1" dirty="0">
                <a:solidFill>
                  <a:srgbClr val="7F7F7F"/>
                </a:solidFill>
                <a:latin typeface="Arial"/>
                <a:cs typeface="Arial"/>
              </a:rPr>
              <a:t>10</a:t>
            </a:r>
            <a:r>
              <a:rPr kumimoji="1" lang="en-US" altLang="zh-CN" sz="2200" b="1" dirty="0">
                <a:solidFill>
                  <a:srgbClr val="7F7F7F"/>
                </a:solidFill>
                <a:latin typeface="Arial"/>
                <a:cs typeface="Arial"/>
              </a:rPr>
              <a:t>Years</a:t>
            </a:r>
            <a:endParaRPr kumimoji="1" lang="zh-CN" altLang="en-US" sz="2200" b="1" dirty="0">
              <a:solidFill>
                <a:srgbClr val="7F7F7F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@30mins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interval speed</a:t>
            </a:r>
          </a:p>
          <a:p>
            <a:pPr>
              <a:defRPr/>
            </a:pPr>
            <a:endParaRPr kumimoji="1"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733" y="698414"/>
            <a:ext cx="2042077" cy="113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31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216</Words>
  <Application>Microsoft Macintosh PowerPoint</Application>
  <PresentationFormat>全屏显示(16:10)</PresentationFormat>
  <Paragraphs>99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jin jin</dc:creator>
  <cp:lastModifiedBy>shawn Huang</cp:lastModifiedBy>
  <cp:revision>3</cp:revision>
  <dcterms:created xsi:type="dcterms:W3CDTF">2015-05-30T14:57:47Z</dcterms:created>
  <dcterms:modified xsi:type="dcterms:W3CDTF">2015-06-01T13:44:15Z</dcterms:modified>
</cp:coreProperties>
</file>